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72" r:id="rId11"/>
    <p:sldId id="264" r:id="rId12"/>
    <p:sldId id="265" r:id="rId13"/>
    <p:sldId id="274" r:id="rId14"/>
    <p:sldId id="266" r:id="rId15"/>
    <p:sldId id="267" r:id="rId16"/>
    <p:sldId id="268" r:id="rId17"/>
    <p:sldId id="269" r:id="rId18"/>
    <p:sldId id="275" r:id="rId19"/>
    <p:sldId id="273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6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2D164-09B1-429B-A7F4-818B690C567E}" type="datetimeFigureOut">
              <a:rPr lang="ru-RU" smtClean="0"/>
              <a:pPr/>
              <a:t>07.07.2019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A475-C555-4230-9131-39A60AC21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oleshchuk.spb.ru/cad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oleshchuk.spb.ru/ca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npol50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Autofit/>
          </a:bodyPr>
          <a:lstStyle/>
          <a:p>
            <a:r>
              <a:rPr lang="ru-RU" b="1" smtClean="0"/>
              <a:t>Система </a:t>
            </a:r>
            <a:r>
              <a:rPr lang="ru-RU" b="1" dirty="0" smtClean="0"/>
              <a:t>автоматизации технологической подготовки производства верфи на базе </a:t>
            </a:r>
            <a:r>
              <a:rPr lang="en-US" b="1" dirty="0" err="1" smtClean="0"/>
              <a:t>nanoCAD</a:t>
            </a:r>
            <a:r>
              <a:rPr lang="en-US" b="1" dirty="0" smtClean="0"/>
              <a:t> </a:t>
            </a:r>
            <a:r>
              <a:rPr lang="ru-RU" b="1" dirty="0" smtClean="0"/>
              <a:t>и </a:t>
            </a:r>
            <a:r>
              <a:rPr lang="en-US" b="1" dirty="0" err="1" smtClean="0"/>
              <a:t>BricsCAD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944216"/>
          </a:xfrm>
        </p:spPr>
        <p:txBody>
          <a:bodyPr>
            <a:normAutofit fontScale="85000" lnSpcReduction="20000"/>
          </a:bodyPr>
          <a:lstStyle/>
          <a:p>
            <a:r>
              <a:rPr lang="ru-RU" sz="3800" dirty="0" smtClean="0">
                <a:solidFill>
                  <a:schemeClr val="tx1"/>
                </a:solidFill>
              </a:rPr>
              <a:t>Полещук Николай Николаевич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канд. физ.-мат. наук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  <a:hlinkClick r:id="rId2"/>
              </a:rPr>
              <a:t>http://poleshchuk.spb.ru/cad/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npol50@yandex.ru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+7 921 756-12-26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Модули </a:t>
            </a:r>
            <a:r>
              <a:rPr lang="en-US" b="1" dirty="0" smtClean="0"/>
              <a:t>Model</a:t>
            </a:r>
            <a:r>
              <a:rPr lang="en-US" dirty="0" smtClean="0"/>
              <a:t>,</a:t>
            </a:r>
            <a:r>
              <a:rPr lang="en-US" b="1" dirty="0" smtClean="0"/>
              <a:t> Structure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51216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Таблица шпаций</a:t>
            </a:r>
          </a:p>
          <a:p>
            <a:r>
              <a:rPr lang="ru-RU" dirty="0" smtClean="0"/>
              <a:t>Подготовка геометрической модели, построение палуб, платформ</a:t>
            </a:r>
          </a:p>
          <a:p>
            <a:r>
              <a:rPr lang="ru-RU" dirty="0" err="1" smtClean="0"/>
              <a:t>Плазовая</a:t>
            </a:r>
            <a:r>
              <a:rPr lang="ru-RU" dirty="0" smtClean="0"/>
              <a:t> книга, растяжка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56992"/>
            <a:ext cx="8424936" cy="327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Деталировка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smtClean="0"/>
              <a:t>Part – </a:t>
            </a:r>
            <a:r>
              <a:rPr lang="ru-RU" dirty="0" smtClean="0"/>
              <a:t>формирование контуров деталей, структуризация чертежа детали</a:t>
            </a:r>
          </a:p>
          <a:p>
            <a:r>
              <a:rPr lang="ru-RU" dirty="0" smtClean="0"/>
              <a:t>Надписи, припуски, фаски, ласки</a:t>
            </a:r>
          </a:p>
          <a:p>
            <a:r>
              <a:rPr lang="ru-RU" dirty="0" smtClean="0"/>
              <a:t>Привязка вырезов</a:t>
            </a:r>
          </a:p>
          <a:p>
            <a:r>
              <a:rPr lang="ru-RU" dirty="0" smtClean="0"/>
              <a:t>Подготовка ТНК (технолого-нормировочная карта с эскизом детали) по форме, согласованной с заводом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эскизов деталей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1292315"/>
            <a:ext cx="7776864" cy="523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err="1" smtClean="0"/>
              <a:t>Mdet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Деталировка в 3</a:t>
            </a:r>
            <a:r>
              <a:rPr lang="en-US" dirty="0" smtClean="0"/>
              <a:t>D-</a:t>
            </a:r>
            <a:r>
              <a:rPr lang="ru-RU" dirty="0" smtClean="0"/>
              <a:t>модели</a:t>
            </a:r>
          </a:p>
          <a:p>
            <a:r>
              <a:rPr lang="ru-RU" dirty="0" smtClean="0"/>
              <a:t>Дополнительные построения</a:t>
            </a:r>
          </a:p>
          <a:p>
            <a:r>
              <a:rPr lang="ru-RU" dirty="0" smtClean="0"/>
              <a:t>Расчет гибочной оснастки</a:t>
            </a:r>
          </a:p>
          <a:p>
            <a:r>
              <a:rPr lang="ru-RU" dirty="0" smtClean="0"/>
              <a:t>Развертки листов Н.О.</a:t>
            </a:r>
          </a:p>
          <a:p>
            <a:r>
              <a:rPr lang="ru-RU" dirty="0" smtClean="0"/>
              <a:t>Работа с таблицами узлов и сварных швов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Карты раскроя, учет отходов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Группы совместного раскроя</a:t>
            </a:r>
          </a:p>
          <a:p>
            <a:r>
              <a:rPr lang="ru-RU" dirty="0" smtClean="0"/>
              <a:t>Автоматический раскрой листов</a:t>
            </a:r>
          </a:p>
          <a:p>
            <a:r>
              <a:rPr lang="ru-RU" dirty="0" smtClean="0"/>
              <a:t>Интерактивный раскрой</a:t>
            </a:r>
          </a:p>
          <a:p>
            <a:r>
              <a:rPr lang="ru-RU" dirty="0" smtClean="0"/>
              <a:t>Назначение маршрута резки, выдача УП</a:t>
            </a:r>
          </a:p>
          <a:p>
            <a:r>
              <a:rPr lang="ru-RU" dirty="0" smtClean="0"/>
              <a:t>Формирование ТНК карт раскроя</a:t>
            </a:r>
          </a:p>
          <a:p>
            <a:r>
              <a:rPr lang="ru-RU" dirty="0" smtClean="0"/>
              <a:t>Ведомости</a:t>
            </a:r>
          </a:p>
          <a:p>
            <a:r>
              <a:rPr lang="ru-RU" dirty="0" smtClean="0"/>
              <a:t>Раскрой отходов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ТНК на карты раскроя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785" y="1268760"/>
            <a:ext cx="7403631" cy="524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Ведомости в формате </a:t>
            </a:r>
            <a:r>
              <a:rPr lang="en-US" dirty="0" smtClean="0"/>
              <a:t>Excel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216" y="1340768"/>
            <a:ext cx="7374216" cy="533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OEM-</a:t>
            </a:r>
            <a:r>
              <a:rPr lang="ru-RU" dirty="0" smtClean="0"/>
              <a:t>версия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Прорабатывается вопрос </a:t>
            </a:r>
            <a:r>
              <a:rPr lang="en-US" dirty="0" smtClean="0"/>
              <a:t>OEM-</a:t>
            </a:r>
            <a:r>
              <a:rPr lang="ru-RU" dirty="0" smtClean="0"/>
              <a:t>версии для </a:t>
            </a:r>
            <a:r>
              <a:rPr lang="en-US" dirty="0" smtClean="0"/>
              <a:t>B-Ship+. </a:t>
            </a:r>
            <a:r>
              <a:rPr lang="ru-RU" dirty="0" smtClean="0"/>
              <a:t>В таком варианте пользователь будет избавлен от необходимости покупать еще и систему </a:t>
            </a:r>
            <a:r>
              <a:rPr lang="en-US" dirty="0" err="1" smtClean="0"/>
              <a:t>BricsCAD</a:t>
            </a:r>
            <a:r>
              <a:rPr lang="en-US" dirty="0" smtClean="0"/>
              <a:t>, </a:t>
            </a:r>
            <a:r>
              <a:rPr lang="ru-RU" dirty="0" smtClean="0"/>
              <a:t>поскольку все необходимое будет интегрировано внутрь системы </a:t>
            </a:r>
            <a:r>
              <a:rPr lang="en-US" dirty="0" smtClean="0"/>
              <a:t>B-Ship.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Варианты лицензий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на </a:t>
            </a:r>
            <a:r>
              <a:rPr lang="en-US" dirty="0" smtClean="0"/>
              <a:t>B-Ship+, N-Ship+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dirty="0" smtClean="0"/>
              <a:t>Временные, постоянные</a:t>
            </a:r>
          </a:p>
          <a:p>
            <a:r>
              <a:rPr lang="ru-RU" dirty="0" smtClean="0"/>
              <a:t>Однопользовательские, сетевые</a:t>
            </a:r>
          </a:p>
          <a:p>
            <a:r>
              <a:rPr lang="ru-RU" dirty="0" smtClean="0"/>
              <a:t>Комбинированные</a:t>
            </a:r>
          </a:p>
          <a:p>
            <a:r>
              <a:rPr lang="ru-RU" dirty="0" smtClean="0"/>
              <a:t>Однопользовательские с возможностью переноса на другой компьютер</a:t>
            </a:r>
          </a:p>
          <a:p>
            <a:r>
              <a:rPr lang="ru-RU" dirty="0" err="1" smtClean="0"/>
              <a:t>Триальные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Пользовательская документация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 </a:t>
            </a:r>
            <a:r>
              <a:rPr lang="en-US" dirty="0" smtClean="0">
                <a:hlinkClick r:id="rId2"/>
              </a:rPr>
              <a:t>http://poleshchuk.spb.ru/cad/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 формате </a:t>
            </a:r>
            <a:r>
              <a:rPr lang="en-US" dirty="0" smtClean="0"/>
              <a:t>PDF – </a:t>
            </a:r>
            <a:r>
              <a:rPr lang="ru-RU" dirty="0" smtClean="0"/>
              <a:t>доступна для скачивания</a:t>
            </a:r>
          </a:p>
          <a:p>
            <a:r>
              <a:rPr lang="ru-RU" dirty="0" smtClean="0"/>
              <a:t>Руководство администратора</a:t>
            </a:r>
          </a:p>
          <a:p>
            <a:r>
              <a:rPr lang="en-US" dirty="0" err="1" smtClean="0"/>
              <a:t>Bdata</a:t>
            </a:r>
            <a:endParaRPr lang="en-US" dirty="0" smtClean="0"/>
          </a:p>
          <a:p>
            <a:r>
              <a:rPr lang="en-US" dirty="0" smtClean="0"/>
              <a:t>Model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Part</a:t>
            </a:r>
          </a:p>
          <a:p>
            <a:r>
              <a:rPr lang="en-US" dirty="0" err="1" smtClean="0"/>
              <a:t>Mdet</a:t>
            </a:r>
            <a:r>
              <a:rPr lang="en-US" dirty="0" smtClean="0"/>
              <a:t> (</a:t>
            </a:r>
            <a:r>
              <a:rPr lang="ru-RU" dirty="0" smtClean="0"/>
              <a:t>для </a:t>
            </a:r>
            <a:r>
              <a:rPr lang="en-US" dirty="0" smtClean="0"/>
              <a:t>N-Ship+ </a:t>
            </a:r>
            <a:r>
              <a:rPr lang="ru-RU" dirty="0" smtClean="0"/>
              <a:t>пока нет)</a:t>
            </a:r>
            <a:endParaRPr lang="en-US" dirty="0" smtClean="0"/>
          </a:p>
          <a:p>
            <a:r>
              <a:rPr lang="en-US" dirty="0" smtClean="0"/>
              <a:t>Nesting</a:t>
            </a:r>
            <a:r>
              <a:rPr lang="ru-RU" dirty="0" smtClean="0"/>
              <a:t> (для </a:t>
            </a:r>
            <a:r>
              <a:rPr lang="en-US" dirty="0" smtClean="0"/>
              <a:t>N-Ship+ </a:t>
            </a:r>
            <a:r>
              <a:rPr lang="ru-RU" dirty="0" smtClean="0"/>
              <a:t>пока нет)</a:t>
            </a:r>
          </a:p>
          <a:p>
            <a:pPr>
              <a:buNone/>
            </a:pPr>
            <a:r>
              <a:rPr lang="ru-RU" dirty="0" smtClean="0"/>
              <a:t>Сопровождение – 1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</a:t>
            </a:r>
            <a:r>
              <a:rPr lang="ru-RU" dirty="0" smtClean="0"/>
              <a:t>лет назад, </a:t>
            </a:r>
            <a:r>
              <a:rPr lang="en-US" dirty="0" smtClean="0"/>
              <a:t>AutoCAD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автоматизации </a:t>
            </a:r>
            <a:r>
              <a:rPr lang="ru-RU" dirty="0" err="1" smtClean="0"/>
              <a:t>плазово-технологических</a:t>
            </a:r>
            <a:r>
              <a:rPr lang="ru-RU" dirty="0" smtClean="0"/>
              <a:t> работ создана система Ритм-Корпус (далее </a:t>
            </a:r>
            <a:r>
              <a:rPr lang="ru-RU" b="1" dirty="0" smtClean="0"/>
              <a:t>Ритм-Судно</a:t>
            </a:r>
            <a:r>
              <a:rPr lang="ru-RU" dirty="0" smtClean="0"/>
              <a:t>), ЦНИИТС</a:t>
            </a:r>
          </a:p>
          <a:p>
            <a:r>
              <a:rPr lang="en-US" dirty="0" smtClean="0"/>
              <a:t>AutoCAD R10-R14, 2000-2007</a:t>
            </a:r>
          </a:p>
          <a:p>
            <a:r>
              <a:rPr lang="ru-RU" dirty="0" smtClean="0"/>
              <a:t>Назначение</a:t>
            </a:r>
            <a:r>
              <a:rPr lang="en-US" dirty="0" smtClean="0"/>
              <a:t>: </a:t>
            </a:r>
            <a:r>
              <a:rPr lang="ru-RU" dirty="0" smtClean="0"/>
              <a:t>формирование графических и текстовых документов изготовления деталей, выпуск УП резки, разметки, маркировки, расчет данных для гибки</a:t>
            </a:r>
          </a:p>
          <a:p>
            <a:r>
              <a:rPr lang="ru-RU" dirty="0" smtClean="0"/>
              <a:t>Используется </a:t>
            </a:r>
            <a:r>
              <a:rPr lang="en-US" dirty="0" smtClean="0"/>
              <a:t>AutoCAD API, </a:t>
            </a:r>
            <a:r>
              <a:rPr lang="ru-RU" dirty="0" smtClean="0"/>
              <a:t>СУБД </a:t>
            </a:r>
            <a:r>
              <a:rPr lang="en-US" dirty="0" smtClean="0"/>
              <a:t>Dbase</a:t>
            </a:r>
          </a:p>
          <a:p>
            <a:r>
              <a:rPr lang="en-US" dirty="0" smtClean="0"/>
              <a:t>2014 </a:t>
            </a:r>
            <a:r>
              <a:rPr lang="ru-RU" dirty="0" smtClean="0"/>
              <a:t>Система </a:t>
            </a:r>
            <a:r>
              <a:rPr lang="en-US" b="1" dirty="0" smtClean="0"/>
              <a:t>R-Ship+</a:t>
            </a:r>
            <a:r>
              <a:rPr lang="en-US" dirty="0" smtClean="0"/>
              <a:t> (</a:t>
            </a:r>
            <a:r>
              <a:rPr lang="ru-RU" dirty="0" smtClean="0"/>
              <a:t>поддержка </a:t>
            </a:r>
            <a:r>
              <a:rPr lang="en-US" dirty="0" smtClean="0"/>
              <a:t>AutoCAD 2010 – 2020), </a:t>
            </a:r>
            <a:r>
              <a:rPr lang="ru-RU" dirty="0" smtClean="0"/>
              <a:t>группа физ. лиц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124744"/>
            <a:ext cx="4392488" cy="4392489"/>
          </a:xfrm>
        </p:spPr>
        <p:txBody>
          <a:bodyPr>
            <a:normAutofit/>
          </a:bodyPr>
          <a:lstStyle/>
          <a:p>
            <a:r>
              <a:rPr lang="ru-RU" dirty="0" smtClean="0"/>
              <a:t>Компания </a:t>
            </a:r>
            <a:r>
              <a:rPr lang="en-US" dirty="0" err="1" smtClean="0"/>
              <a:t>InterCAD</a:t>
            </a:r>
            <a:endParaRPr lang="en-US" dirty="0" smtClean="0"/>
          </a:p>
          <a:p>
            <a:r>
              <a:rPr lang="ru-RU" dirty="0" smtClean="0"/>
              <a:t>ИП Полещук Н.Н.</a:t>
            </a:r>
          </a:p>
          <a:p>
            <a:r>
              <a:rPr lang="en-US" dirty="0" smtClean="0">
                <a:hlinkClick r:id="rId2"/>
              </a:rPr>
              <a:t>npol50@yandex.ru</a:t>
            </a:r>
            <a:endParaRPr lang="ru-RU" dirty="0" smtClean="0"/>
          </a:p>
          <a:p>
            <a:pPr>
              <a:buNone/>
            </a:pPr>
            <a:r>
              <a:rPr lang="en-US" sz="2800" dirty="0" smtClean="0"/>
              <a:t>poleshchuk@peterlink.ru</a:t>
            </a:r>
          </a:p>
          <a:p>
            <a:r>
              <a:rPr lang="en-US" dirty="0" smtClean="0"/>
              <a:t>+7 921 75612</a:t>
            </a:r>
            <a:r>
              <a:rPr lang="ru-RU" dirty="0" smtClean="0"/>
              <a:t>2</a:t>
            </a:r>
            <a:r>
              <a:rPr lang="en-US" dirty="0" smtClean="0"/>
              <a:t>6</a:t>
            </a:r>
          </a:p>
          <a:p>
            <a:pPr>
              <a:buNone/>
            </a:pPr>
            <a:r>
              <a:rPr lang="en-US" dirty="0" smtClean="0"/>
              <a:t>http://</a:t>
            </a:r>
          </a:p>
          <a:p>
            <a:pPr>
              <a:buNone/>
            </a:pPr>
            <a:r>
              <a:rPr lang="en-US" dirty="0" smtClean="0"/>
              <a:t>poleshchuk.spb.ru/cad/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САПР-Петербург 20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836712"/>
            <a:ext cx="3771900" cy="4972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60932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Аналоги </a:t>
            </a:r>
            <a:r>
              <a:rPr lang="en-US" dirty="0" smtClean="0"/>
              <a:t>AutoCAD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1998 </a:t>
            </a:r>
            <a:r>
              <a:rPr lang="en-US" dirty="0" err="1" smtClean="0"/>
              <a:t>OpenDWG</a:t>
            </a:r>
            <a:r>
              <a:rPr lang="en-US" dirty="0" smtClean="0"/>
              <a:t> Alliance</a:t>
            </a:r>
          </a:p>
          <a:p>
            <a:r>
              <a:rPr lang="en-US" dirty="0" smtClean="0"/>
              <a:t>2003 Open Design Alliance (ODA)</a:t>
            </a:r>
          </a:p>
          <a:p>
            <a:r>
              <a:rPr lang="ru-RU" dirty="0" smtClean="0"/>
              <a:t>Поддержка работы с </a:t>
            </a:r>
            <a:r>
              <a:rPr lang="en-US" dirty="0" smtClean="0"/>
              <a:t>DWG </a:t>
            </a:r>
            <a:r>
              <a:rPr lang="ru-RU" dirty="0" smtClean="0"/>
              <a:t>и другие виды </a:t>
            </a:r>
            <a:r>
              <a:rPr lang="en-US" dirty="0" smtClean="0"/>
              <a:t>API</a:t>
            </a:r>
          </a:p>
          <a:p>
            <a:r>
              <a:rPr lang="en-US" dirty="0" smtClean="0"/>
              <a:t>2008 </a:t>
            </a:r>
            <a:r>
              <a:rPr lang="en-US" dirty="0" err="1" smtClean="0"/>
              <a:t>nanoCAD</a:t>
            </a:r>
            <a:r>
              <a:rPr lang="en-US" dirty="0" smtClean="0"/>
              <a:t> (</a:t>
            </a:r>
            <a:r>
              <a:rPr lang="ru-RU" dirty="0" smtClean="0"/>
              <a:t>Россия)</a:t>
            </a:r>
          </a:p>
          <a:p>
            <a:r>
              <a:rPr lang="ru-RU" dirty="0" smtClean="0"/>
              <a:t>Другие</a:t>
            </a:r>
            <a:r>
              <a:rPr lang="en-US" dirty="0" smtClean="0"/>
              <a:t>: </a:t>
            </a:r>
            <a:r>
              <a:rPr lang="en-US" dirty="0" err="1" smtClean="0"/>
              <a:t>BricsCAD</a:t>
            </a:r>
            <a:r>
              <a:rPr lang="en-US" dirty="0" smtClean="0"/>
              <a:t>, ARES, </a:t>
            </a:r>
            <a:r>
              <a:rPr lang="en-US" dirty="0" err="1" smtClean="0"/>
              <a:t>IntelliCAD</a:t>
            </a:r>
            <a:r>
              <a:rPr lang="en-US" dirty="0" smtClean="0"/>
              <a:t>, ZWCAD, </a:t>
            </a:r>
            <a:r>
              <a:rPr lang="en-US" dirty="0" err="1" smtClean="0"/>
              <a:t>GstarCAD</a:t>
            </a:r>
            <a:r>
              <a:rPr lang="en-US" dirty="0" smtClean="0"/>
              <a:t>, …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</a:t>
            </a:r>
            <a:r>
              <a:rPr lang="en-US" dirty="0" smtClean="0"/>
              <a:t>: </a:t>
            </a:r>
            <a:r>
              <a:rPr lang="en-US" dirty="0" err="1" smtClean="0"/>
              <a:t>nanoCAD</a:t>
            </a:r>
            <a:r>
              <a:rPr lang="en-US" dirty="0" smtClean="0"/>
              <a:t>, </a:t>
            </a:r>
            <a:r>
              <a:rPr lang="en-US" dirty="0" err="1" smtClean="0"/>
              <a:t>BricsCAD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Влияние санкций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nanoCAD</a:t>
            </a:r>
            <a:r>
              <a:rPr lang="en-US" dirty="0" smtClean="0"/>
              <a:t>  </a:t>
            </a:r>
            <a:r>
              <a:rPr lang="ru-RU" dirty="0" smtClean="0"/>
              <a:t>АО </a:t>
            </a:r>
            <a:r>
              <a:rPr lang="ru-RU" dirty="0" err="1" smtClean="0"/>
              <a:t>Нанософт</a:t>
            </a:r>
            <a:r>
              <a:rPr lang="ru-RU" dirty="0" smtClean="0"/>
              <a:t> (Москва) </a:t>
            </a:r>
            <a:r>
              <a:rPr lang="en-US" dirty="0" smtClean="0"/>
              <a:t>– </a:t>
            </a:r>
            <a:r>
              <a:rPr lang="ru-RU" dirty="0" smtClean="0"/>
              <a:t>проработки начались с </a:t>
            </a:r>
            <a:r>
              <a:rPr lang="en-US" dirty="0" smtClean="0"/>
              <a:t>v</a:t>
            </a:r>
            <a:r>
              <a:rPr lang="ru-RU" dirty="0" smtClean="0"/>
              <a:t>5.1</a:t>
            </a:r>
            <a:endParaRPr lang="en-US" dirty="0" smtClean="0"/>
          </a:p>
          <a:p>
            <a:r>
              <a:rPr lang="en-US" dirty="0" err="1" smtClean="0"/>
              <a:t>nanoCAD</a:t>
            </a:r>
            <a:r>
              <a:rPr lang="en-US" dirty="0" smtClean="0"/>
              <a:t> Plus 11.0</a:t>
            </a:r>
            <a:r>
              <a:rPr lang="ru-RU" dirty="0" smtClean="0"/>
              <a:t> – последняя версия</a:t>
            </a:r>
            <a:endParaRPr lang="en-US" dirty="0" smtClean="0"/>
          </a:p>
          <a:p>
            <a:endParaRPr lang="ru-RU" dirty="0" smtClean="0"/>
          </a:p>
          <a:p>
            <a:r>
              <a:rPr lang="en-US" dirty="0" err="1" smtClean="0"/>
              <a:t>BricsCAD</a:t>
            </a:r>
            <a:r>
              <a:rPr lang="ru-RU" dirty="0" smtClean="0"/>
              <a:t> компании </a:t>
            </a:r>
            <a:r>
              <a:rPr lang="en-US" dirty="0" err="1" smtClean="0"/>
              <a:t>Bricsys</a:t>
            </a:r>
            <a:r>
              <a:rPr lang="en-US" dirty="0" smtClean="0"/>
              <a:t> (</a:t>
            </a:r>
            <a:r>
              <a:rPr lang="ru-RU" dirty="0" smtClean="0"/>
              <a:t>Бельгия), есть русская версия – проработки начались с </a:t>
            </a:r>
            <a:r>
              <a:rPr lang="en-US" dirty="0" smtClean="0"/>
              <a:t>v14</a:t>
            </a:r>
            <a:endParaRPr lang="en-US" dirty="0"/>
          </a:p>
          <a:p>
            <a:r>
              <a:rPr lang="en-US" dirty="0" err="1" smtClean="0"/>
              <a:t>BricsCAD</a:t>
            </a:r>
            <a:r>
              <a:rPr lang="en-US" dirty="0" smtClean="0"/>
              <a:t> v19</a:t>
            </a:r>
            <a:r>
              <a:rPr lang="ru-RU" dirty="0" smtClean="0"/>
              <a:t> – последняя версия</a:t>
            </a:r>
          </a:p>
          <a:p>
            <a:r>
              <a:rPr lang="en-US" dirty="0" smtClean="0"/>
              <a:t>BLADE – </a:t>
            </a:r>
            <a:r>
              <a:rPr lang="ru-RU" dirty="0" smtClean="0"/>
              <a:t>оболочка для </a:t>
            </a:r>
            <a:r>
              <a:rPr lang="en-US" dirty="0" smtClean="0"/>
              <a:t>LISP-</a:t>
            </a:r>
            <a:r>
              <a:rPr lang="ru-RU" dirty="0" smtClean="0"/>
              <a:t>разработчика</a:t>
            </a:r>
          </a:p>
          <a:p>
            <a:r>
              <a:rPr lang="ru-RU" dirty="0" err="1" smtClean="0"/>
              <a:t>Санкционных</a:t>
            </a:r>
            <a:r>
              <a:rPr lang="ru-RU" dirty="0" smtClean="0"/>
              <a:t> ограничений нет, даже после слияния </a:t>
            </a:r>
            <a:r>
              <a:rPr lang="en-US" dirty="0" err="1" smtClean="0"/>
              <a:t>Bricsys</a:t>
            </a:r>
            <a:r>
              <a:rPr lang="en-US" dirty="0" smtClean="0"/>
              <a:t> </a:t>
            </a:r>
            <a:r>
              <a:rPr lang="ru-RU" dirty="0" smtClean="0"/>
              <a:t>с </a:t>
            </a:r>
            <a:r>
              <a:rPr lang="en-US" dirty="0" smtClean="0"/>
              <a:t>Hexagon (</a:t>
            </a:r>
            <a:r>
              <a:rPr lang="ru-RU" dirty="0" smtClean="0"/>
              <a:t>Швеция)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Книга </a:t>
            </a:r>
            <a:r>
              <a:rPr lang="en-US" dirty="0" smtClean="0"/>
              <a:t>“</a:t>
            </a:r>
            <a:r>
              <a:rPr lang="ru-RU" dirty="0" smtClean="0"/>
              <a:t>Путь к </a:t>
            </a:r>
            <a:r>
              <a:rPr lang="en-US" dirty="0" err="1" smtClean="0"/>
              <a:t>nanoCAD</a:t>
            </a:r>
            <a:r>
              <a:rPr lang="en-US" dirty="0" smtClean="0"/>
              <a:t>” (2017)</a:t>
            </a:r>
            <a:endParaRPr lang="ru-RU" dirty="0"/>
          </a:p>
        </p:txBody>
      </p:sp>
      <p:pic>
        <p:nvPicPr>
          <p:cNvPr id="4" name="Содержимое 3" descr="nCAD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57537" y="1259741"/>
            <a:ext cx="3113465" cy="4329499"/>
          </a:xfrm>
        </p:spPr>
      </p:pic>
      <p:sp>
        <p:nvSpPr>
          <p:cNvPr id="5" name="TextBox 4"/>
          <p:cNvSpPr txBox="1"/>
          <p:nvPr/>
        </p:nvSpPr>
        <p:spPr>
          <a:xfrm>
            <a:off x="683568" y="580526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Скачать</a:t>
            </a:r>
            <a:r>
              <a:rPr lang="en-US" sz="2400" dirty="0" smtClean="0"/>
              <a:t> PDF: 	</a:t>
            </a:r>
            <a:r>
              <a:rPr lang="en-US" sz="2400" b="1" dirty="0" smtClean="0"/>
              <a:t>http://www.nanocad.ru/book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Система </a:t>
            </a:r>
            <a:r>
              <a:rPr lang="en-US" dirty="0" smtClean="0"/>
              <a:t>B-Ship+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87686"/>
            <a:ext cx="8249648" cy="500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105273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Система зарегистрирована в Роспатенте.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</a:t>
            </a:r>
            <a:r>
              <a:rPr lang="en-US" dirty="0" smtClean="0"/>
              <a:t>N-Ship+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98072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Система зарегистрирована в Роспатенте.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628" y="1340768"/>
            <a:ext cx="8083828" cy="511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систем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Модуль </a:t>
            </a:r>
            <a:r>
              <a:rPr lang="en-US" sz="3600" b="1" dirty="0" err="1" smtClean="0"/>
              <a:t>Bdata</a:t>
            </a:r>
            <a:r>
              <a:rPr lang="en-US" sz="3600" dirty="0" smtClean="0"/>
              <a:t> – </a:t>
            </a:r>
            <a:r>
              <a:rPr lang="ru-RU" sz="3600" dirty="0" smtClean="0"/>
              <a:t>ведение БД</a:t>
            </a:r>
            <a:endParaRPr lang="en-US" sz="3600" b="1" dirty="0" smtClean="0"/>
          </a:p>
          <a:p>
            <a:r>
              <a:rPr lang="ru-RU" sz="3600" dirty="0" smtClean="0"/>
              <a:t>Модуль </a:t>
            </a:r>
            <a:r>
              <a:rPr lang="en-US" sz="3600" b="1" dirty="0" smtClean="0"/>
              <a:t>Model</a:t>
            </a:r>
            <a:r>
              <a:rPr lang="ru-RU" sz="3600" dirty="0" smtClean="0"/>
              <a:t> – подготовка модели</a:t>
            </a:r>
            <a:endParaRPr lang="en-US" sz="3600" b="1" dirty="0" smtClean="0"/>
          </a:p>
          <a:p>
            <a:r>
              <a:rPr lang="ru-RU" sz="3600" dirty="0" smtClean="0"/>
              <a:t>Модуль </a:t>
            </a:r>
            <a:r>
              <a:rPr lang="en-US" sz="3600" b="1" dirty="0" smtClean="0"/>
              <a:t>Structure</a:t>
            </a:r>
            <a:r>
              <a:rPr lang="ru-RU" sz="3600" dirty="0" smtClean="0"/>
              <a:t> – трассировка палуб</a:t>
            </a:r>
            <a:endParaRPr lang="en-US" sz="3600" b="1" dirty="0" smtClean="0"/>
          </a:p>
          <a:p>
            <a:r>
              <a:rPr lang="ru-RU" sz="3600" dirty="0" smtClean="0"/>
              <a:t>Модуль </a:t>
            </a:r>
            <a:r>
              <a:rPr lang="en-US" sz="3600" b="1" dirty="0" smtClean="0"/>
              <a:t>Part</a:t>
            </a:r>
            <a:r>
              <a:rPr lang="ru-RU" sz="3600" dirty="0" smtClean="0"/>
              <a:t> - деталировка</a:t>
            </a:r>
            <a:endParaRPr lang="en-US" sz="3600" b="1" dirty="0" smtClean="0"/>
          </a:p>
          <a:p>
            <a:r>
              <a:rPr lang="ru-RU" sz="3600" dirty="0" smtClean="0"/>
              <a:t>Модуль </a:t>
            </a:r>
            <a:r>
              <a:rPr lang="en-US" sz="3600" b="1" dirty="0" err="1" smtClean="0"/>
              <a:t>Mdet</a:t>
            </a:r>
            <a:r>
              <a:rPr lang="ru-RU" sz="3600" dirty="0" smtClean="0"/>
              <a:t> – оснастка, развертки</a:t>
            </a:r>
            <a:endParaRPr lang="en-US" sz="3600" b="1" dirty="0" smtClean="0"/>
          </a:p>
          <a:p>
            <a:r>
              <a:rPr lang="ru-RU" sz="3600" dirty="0" smtClean="0"/>
              <a:t>Модуль </a:t>
            </a:r>
            <a:r>
              <a:rPr lang="en-US" sz="3600" b="1" dirty="0" smtClean="0"/>
              <a:t>Nesting</a:t>
            </a:r>
            <a:r>
              <a:rPr lang="ru-RU" sz="3600" dirty="0" smtClean="0"/>
              <a:t> – раскрой листов, </a:t>
            </a:r>
            <a:r>
              <a:rPr lang="ru-RU" sz="3600" dirty="0" smtClean="0"/>
              <a:t>УП</a:t>
            </a:r>
            <a:endParaRPr lang="en-US" sz="3600" dirty="0" smtClean="0"/>
          </a:p>
          <a:p>
            <a:pPr>
              <a:spcBef>
                <a:spcPts val="1200"/>
              </a:spcBef>
              <a:buNone/>
            </a:pPr>
            <a:r>
              <a:rPr lang="ru-RU" sz="3600" b="1" dirty="0" smtClean="0"/>
              <a:t>Совместимы с Ритм-Судно, </a:t>
            </a:r>
            <a:r>
              <a:rPr lang="en-US" sz="3600" b="1" dirty="0" smtClean="0"/>
              <a:t>R-Ship+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Служба ведения заказов </a:t>
            </a:r>
            <a:br>
              <a:rPr lang="ru-RU" dirty="0" smtClean="0"/>
            </a:br>
            <a:r>
              <a:rPr lang="ru-RU" dirty="0" smtClean="0"/>
              <a:t>(частей проектов)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5069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СУБД </a:t>
            </a:r>
            <a:r>
              <a:rPr lang="en-US" dirty="0" smtClean="0"/>
              <a:t>FoxPro, </a:t>
            </a:r>
            <a:r>
              <a:rPr lang="ru-RU" dirty="0" smtClean="0"/>
              <a:t>модуль </a:t>
            </a:r>
            <a:r>
              <a:rPr lang="en-US" dirty="0" err="1" smtClean="0"/>
              <a:t>Bdata</a:t>
            </a:r>
            <a:endParaRPr lang="en-US" dirty="0" smtClean="0"/>
          </a:p>
          <a:p>
            <a:r>
              <a:rPr lang="ru-RU" dirty="0" smtClean="0"/>
              <a:t>Создание заказа, активизация заказа</a:t>
            </a:r>
          </a:p>
          <a:p>
            <a:r>
              <a:rPr lang="ru-RU" dirty="0" smtClean="0"/>
              <a:t>Работа с таблицами пользователей, материалов, чертежей, деталей, карт раскроя и др.</a:t>
            </a:r>
          </a:p>
          <a:p>
            <a:r>
              <a:rPr lang="ru-RU" dirty="0" smtClean="0"/>
              <a:t>Экспорт и импорт заказов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100" y="1628800"/>
            <a:ext cx="4308479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506</Words>
  <Application>Microsoft Office PowerPoint</Application>
  <PresentationFormat>Экран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Система автоматизации технологической подготовки производства верфи на базе nanoCAD и BricsCAD</vt:lpstr>
      <vt:lpstr>20 лет назад, AutoCAD</vt:lpstr>
      <vt:lpstr>Аналоги AutoCAD</vt:lpstr>
      <vt:lpstr>Выбор: nanoCAD, BricsCAD.  Влияние санкций</vt:lpstr>
      <vt:lpstr>Книга “Путь к nanoCAD” (2017)</vt:lpstr>
      <vt:lpstr>Система B-Ship+</vt:lpstr>
      <vt:lpstr>Система N-Ship+</vt:lpstr>
      <vt:lpstr>Состав систем</vt:lpstr>
      <vt:lpstr>Служба ведения заказов  (частей проектов)</vt:lpstr>
      <vt:lpstr>Модули Model, Structure</vt:lpstr>
      <vt:lpstr>Деталировка</vt:lpstr>
      <vt:lpstr>Формы эскизов деталей</vt:lpstr>
      <vt:lpstr>Модуль Mdet</vt:lpstr>
      <vt:lpstr>Карты раскроя, учет отходов</vt:lpstr>
      <vt:lpstr>Формы ТНК на карты раскроя</vt:lpstr>
      <vt:lpstr>Ведомости в формате Excel</vt:lpstr>
      <vt:lpstr>OEM-версия</vt:lpstr>
      <vt:lpstr>Варианты лицензий  на B-Ship+, N-Ship+</vt:lpstr>
      <vt:lpstr>Пользовательская документация</vt:lpstr>
      <vt:lpstr>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автоматизации технологической подготовки производства верфи на базе nanoCAD и BricsCAD</dc:title>
  <dc:creator>Николай Полещук</dc:creator>
  <cp:lastModifiedBy>Николай Полещук</cp:lastModifiedBy>
  <cp:revision>83</cp:revision>
  <dcterms:created xsi:type="dcterms:W3CDTF">2019-07-04T15:45:49Z</dcterms:created>
  <dcterms:modified xsi:type="dcterms:W3CDTF">2019-07-07T08:48:21Z</dcterms:modified>
</cp:coreProperties>
</file>